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sldIdLst>
    <p:sldId id="287" r:id="rId2"/>
    <p:sldId id="455" r:id="rId3"/>
    <p:sldId id="457" r:id="rId4"/>
    <p:sldId id="472" r:id="rId5"/>
    <p:sldId id="473" r:id="rId6"/>
    <p:sldId id="466" r:id="rId7"/>
    <p:sldId id="467" r:id="rId8"/>
    <p:sldId id="468" r:id="rId9"/>
    <p:sldId id="469" r:id="rId10"/>
    <p:sldId id="471" r:id="rId11"/>
    <p:sldId id="474" r:id="rId12"/>
    <p:sldId id="475" r:id="rId13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배달의민족 주아" panose="02020603020101020101" pitchFamily="18" charset="-127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F6667E"/>
    <a:srgbClr val="FBB3BF"/>
    <a:srgbClr val="F66A81"/>
    <a:srgbClr val="F995A6"/>
    <a:srgbClr val="664E59"/>
    <a:srgbClr val="896977"/>
    <a:srgbClr val="55414A"/>
    <a:srgbClr val="F5516C"/>
    <a:srgbClr val="F43A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33" autoAdjust="0"/>
    <p:restoredTop sz="96327" autoAdjust="0"/>
  </p:normalViewPr>
  <p:slideViewPr>
    <p:cSldViewPr snapToGrid="0">
      <p:cViewPr varScale="1">
        <p:scale>
          <a:sx n="116" d="100"/>
          <a:sy n="116" d="100"/>
        </p:scale>
        <p:origin x="916" y="5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jpg"/><Relationship Id="rId7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jpg"/><Relationship Id="rId7" Type="http://schemas.openxmlformats.org/officeDocument/2006/relationships/image" Target="../media/image2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7.jpg"/><Relationship Id="rId7" Type="http://schemas.openxmlformats.org/officeDocument/2006/relationships/image" Target="../media/image1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111632" y="4111614"/>
            <a:ext cx="186942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spc="-150" dirty="0">
                <a:solidFill>
                  <a:schemeClr val="bg1"/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C</a:t>
            </a:r>
            <a:r>
              <a:rPr lang="ko-KR" altLang="en-US" sz="2500" spc="-150" dirty="0">
                <a:solidFill>
                  <a:schemeClr val="bg1"/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언어 자료구조</a:t>
            </a:r>
            <a:endParaRPr lang="en-US" altLang="ko-KR" sz="2500" spc="-150" dirty="0">
              <a:solidFill>
                <a:schemeClr val="bg1"/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  <a:p>
            <a:pPr algn="ctr"/>
            <a:r>
              <a:rPr lang="en-US" altLang="ko-KR" sz="1000" spc="-150" dirty="0">
                <a:solidFill>
                  <a:schemeClr val="bg1"/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Chapter2  </a:t>
            </a:r>
            <a:r>
              <a:rPr lang="ko-KR" altLang="en-US" sz="1000" spc="-150" dirty="0">
                <a:solidFill>
                  <a:schemeClr val="bg1"/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기초 데이터 구조</a:t>
            </a:r>
            <a:endParaRPr lang="en-US" altLang="ko-KR" sz="2500" spc="-150" dirty="0">
              <a:solidFill>
                <a:schemeClr val="bg1"/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56515" y="4826604"/>
            <a:ext cx="39796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21011898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 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이헌성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endParaRPr>
          </a:p>
          <a:p>
            <a:pPr lvl="0" algn="ctr">
              <a:defRPr/>
            </a:pPr>
            <a:r>
              <a:rPr lang="en-US" altLang="ko-KR" sz="1200" spc="-150" dirty="0">
                <a:solidFill>
                  <a:srgbClr val="4472C4">
                    <a:lumMod val="60000"/>
                    <a:lumOff val="4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21011982</a:t>
            </a:r>
            <a:r>
              <a:rPr lang="ko-KR" altLang="en-US" sz="1200" spc="-150" dirty="0">
                <a:solidFill>
                  <a:srgbClr val="4472C4">
                    <a:lumMod val="60000"/>
                    <a:lumOff val="4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박서연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35B5362-B741-C448-B195-D0842933B67C}"/>
              </a:ext>
            </a:extLst>
          </p:cNvPr>
          <p:cNvGrpSpPr/>
          <p:nvPr/>
        </p:nvGrpSpPr>
        <p:grpSpPr>
          <a:xfrm>
            <a:off x="3112435" y="1368802"/>
            <a:ext cx="4583091" cy="2742812"/>
            <a:chOff x="3112435" y="1368802"/>
            <a:chExt cx="4583091" cy="274281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523F706-9F9F-9E4D-9A4C-D518A9DD97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12" r="7491"/>
            <a:stretch/>
          </p:blipFill>
          <p:spPr>
            <a:xfrm>
              <a:off x="3112435" y="1851157"/>
              <a:ext cx="4583091" cy="2099465"/>
            </a:xfrm>
            <a:prstGeom prst="rect">
              <a:avLst/>
            </a:prstGeom>
          </p:spPr>
        </p:pic>
        <p:pic>
          <p:nvPicPr>
            <p:cNvPr id="9" name="그래픽 8" descr="모니터 윤곽선">
              <a:extLst>
                <a:ext uri="{FF2B5EF4-FFF2-40B4-BE49-F238E27FC236}">
                  <a16:creationId xmlns:a16="http://schemas.microsoft.com/office/drawing/2014/main" id="{B92CDCD1-34CA-5D40-837D-6071777D2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674937" y="1368802"/>
              <a:ext cx="2742812" cy="2742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6C1F786-EFF3-A44F-96FB-556E049B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17" y="4248150"/>
            <a:ext cx="1813983" cy="2527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7785" y="172667"/>
            <a:ext cx="25330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예제 문제 풀어보기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11" y="1618707"/>
            <a:ext cx="2380240" cy="4788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3416" y="1127943"/>
            <a:ext cx="97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1494" y="1658522"/>
            <a:ext cx="1786441" cy="47485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17399" y="1147851"/>
            <a:ext cx="97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8578" y="1674591"/>
            <a:ext cx="1937748" cy="47325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27190" y="1147851"/>
            <a:ext cx="97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7045" y="1674590"/>
            <a:ext cx="2414152" cy="47325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80137" y="1147851"/>
            <a:ext cx="97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18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6C1F786-EFF3-A44F-96FB-556E049B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17" y="4248150"/>
            <a:ext cx="1813983" cy="2527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7785" y="172667"/>
            <a:ext cx="43252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백준 문제 풀어보기</a:t>
            </a: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11722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번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8" name="그림 7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DCB7E1B-73E9-F648-8264-9C54876A89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33" y="2088311"/>
            <a:ext cx="7893934" cy="40830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830F8B-7B61-D145-B2C7-E3FCE7DB6F7F}"/>
              </a:ext>
            </a:extLst>
          </p:cNvPr>
          <p:cNvSpPr txBox="1"/>
          <p:nvPr/>
        </p:nvSpPr>
        <p:spPr>
          <a:xfrm>
            <a:off x="1006033" y="922440"/>
            <a:ext cx="789393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수열 </a:t>
            </a:r>
            <a:r>
              <a:rPr kumimoji="1" lang="en" altLang="ko-Kore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kumimoji="1"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주어졌을 때</a:t>
            </a:r>
            <a:r>
              <a:rPr kumimoji="1"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가장 긴 감소하는 부분 수열을 구하는 프로그램을 작성하시오</a:t>
            </a:r>
            <a:r>
              <a:rPr kumimoji="1"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kumimoji="1"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예를 들어</a:t>
            </a:r>
            <a:r>
              <a:rPr kumimoji="1"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수열 </a:t>
            </a:r>
            <a:r>
              <a:rPr kumimoji="1" lang="en" altLang="ko-Kore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 = {10, 30, 10, 20, 20, 10} </a:t>
            </a:r>
            <a:r>
              <a:rPr kumimoji="1"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 경우에 가장 긴 감소하는 부분 수열은 </a:t>
            </a:r>
            <a:endParaRPr kumimoji="1"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en" altLang="ko-Kore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 = {10, 30, 10, 20, 20, 10}  </a:t>
            </a:r>
            <a:r>
              <a:rPr kumimoji="1"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이고</a:t>
            </a:r>
            <a:r>
              <a:rPr kumimoji="1"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길이는 </a:t>
            </a:r>
            <a:r>
              <a:rPr kumimoji="1"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kumimoji="1"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이다</a:t>
            </a:r>
            <a:r>
              <a:rPr kumimoji="1"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kumimoji="1" lang="ko-Kore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60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6C1F786-EFF3-A44F-96FB-556E049B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17" y="4248150"/>
            <a:ext cx="1813983" cy="2527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7785" y="172667"/>
            <a:ext cx="2478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깃허브로</a:t>
            </a:r>
            <a:r>
              <a:rPr kumimoji="0" lang="ko-KR" altLang="en-US" sz="2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코드 공유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8" name="그림 7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9439" y="1132857"/>
            <a:ext cx="4875293" cy="2157413"/>
          </a:xfrm>
          <a:prstGeom prst="rect">
            <a:avLst/>
          </a:prstGeom>
        </p:spPr>
      </p:pic>
      <p:cxnSp>
        <p:nvCxnSpPr>
          <p:cNvPr id="4" name="꺾인 연결선 3"/>
          <p:cNvCxnSpPr/>
          <p:nvPr/>
        </p:nvCxnSpPr>
        <p:spPr>
          <a:xfrm rot="16200000" flipH="1">
            <a:off x="4686986" y="3339130"/>
            <a:ext cx="728235" cy="662530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7660" y="4433337"/>
            <a:ext cx="3019425" cy="200977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7725858" y="3319967"/>
            <a:ext cx="273773" cy="66889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6123" y="4101000"/>
            <a:ext cx="2457165" cy="24450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785" y="1521677"/>
            <a:ext cx="3132668" cy="380185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2288738" y="1264829"/>
            <a:ext cx="2113523" cy="1056761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75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EFD5D1-2CE3-3746-9ACC-CCFF06325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00"/>
            <a:ext cx="9906000" cy="68443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13AC22-7253-FA4A-8465-2DB224CC67DE}"/>
              </a:ext>
            </a:extLst>
          </p:cNvPr>
          <p:cNvSpPr/>
          <p:nvPr/>
        </p:nvSpPr>
        <p:spPr>
          <a:xfrm>
            <a:off x="177785" y="130332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목 차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  <p:cxnSp>
        <p:nvCxnSpPr>
          <p:cNvPr id="20" name="직선 연결선 6">
            <a:extLst>
              <a:ext uri="{FF2B5EF4-FFF2-40B4-BE49-F238E27FC236}">
                <a16:creationId xmlns:a16="http://schemas.microsoft.com/office/drawing/2014/main" id="{2CA3A909-D5C9-F448-80E3-E994BB6D9FBF}"/>
              </a:ext>
            </a:extLst>
          </p:cNvPr>
          <p:cNvCxnSpPr/>
          <p:nvPr/>
        </p:nvCxnSpPr>
        <p:spPr>
          <a:xfrm flipV="1">
            <a:off x="5465319" y="3027532"/>
            <a:ext cx="782985" cy="272587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7">
            <a:extLst>
              <a:ext uri="{FF2B5EF4-FFF2-40B4-BE49-F238E27FC236}">
                <a16:creationId xmlns:a16="http://schemas.microsoft.com/office/drawing/2014/main" id="{ABC1378E-5B67-D742-B686-C4D0C488849D}"/>
              </a:ext>
            </a:extLst>
          </p:cNvPr>
          <p:cNvCxnSpPr/>
          <p:nvPr/>
        </p:nvCxnSpPr>
        <p:spPr>
          <a:xfrm flipV="1">
            <a:off x="3364662" y="3026142"/>
            <a:ext cx="782985" cy="272587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5140EDE7-91FA-384E-832F-C6B1BD123567}"/>
              </a:ext>
            </a:extLst>
          </p:cNvPr>
          <p:cNvSpPr/>
          <p:nvPr/>
        </p:nvSpPr>
        <p:spPr>
          <a:xfrm>
            <a:off x="1932597" y="2555860"/>
            <a:ext cx="1577217" cy="1577217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06D2DC-600B-594B-91A6-96E50F27366F}"/>
              </a:ext>
            </a:extLst>
          </p:cNvPr>
          <p:cNvSpPr/>
          <p:nvPr/>
        </p:nvSpPr>
        <p:spPr>
          <a:xfrm>
            <a:off x="2082923" y="3000035"/>
            <a:ext cx="1293565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자료구조</a:t>
            </a:r>
            <a:endParaRPr lang="en-US" altLang="ko-KR" sz="1500" b="1" dirty="0">
              <a:solidFill>
                <a:schemeClr val="bg1">
                  <a:lumMod val="9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배열</a:t>
            </a:r>
            <a:endParaRPr lang="en-US" altLang="ko-KR" sz="1500" b="1" dirty="0">
              <a:solidFill>
                <a:schemeClr val="bg1">
                  <a:lumMod val="9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1B2C23C-B463-A443-9172-405601D71895}"/>
              </a:ext>
            </a:extLst>
          </p:cNvPr>
          <p:cNvSpPr/>
          <p:nvPr/>
        </p:nvSpPr>
        <p:spPr>
          <a:xfrm>
            <a:off x="4058463" y="2283273"/>
            <a:ext cx="1577217" cy="1577217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8B44B3-0F85-CC4F-AB11-F89A8365BAF5}"/>
              </a:ext>
            </a:extLst>
          </p:cNvPr>
          <p:cNvSpPr/>
          <p:nvPr/>
        </p:nvSpPr>
        <p:spPr>
          <a:xfrm>
            <a:off x="4207415" y="2714671"/>
            <a:ext cx="1293565" cy="755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연결</a:t>
            </a:r>
            <a:endParaRPr lang="en-US" altLang="ko-KR" sz="1500" b="1" dirty="0">
              <a:solidFill>
                <a:schemeClr val="bg1">
                  <a:lumMod val="9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리스트</a:t>
            </a:r>
            <a:endParaRPr lang="en-US" altLang="ko-KR" sz="1500" b="1" dirty="0">
              <a:solidFill>
                <a:schemeClr val="bg1">
                  <a:lumMod val="9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07DDB40-958D-E449-8D3F-A37614159DCB}"/>
              </a:ext>
            </a:extLst>
          </p:cNvPr>
          <p:cNvSpPr/>
          <p:nvPr/>
        </p:nvSpPr>
        <p:spPr>
          <a:xfrm>
            <a:off x="6113533" y="2502563"/>
            <a:ext cx="1577217" cy="1577217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248D521-C555-9D4A-B127-968CA3D1BF54}"/>
              </a:ext>
            </a:extLst>
          </p:cNvPr>
          <p:cNvSpPr/>
          <p:nvPr/>
        </p:nvSpPr>
        <p:spPr>
          <a:xfrm>
            <a:off x="6255358" y="3101752"/>
            <a:ext cx="1293565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실습 예제</a:t>
            </a:r>
            <a:endParaRPr lang="en-US" altLang="ko-KR" sz="1500" b="1" dirty="0">
              <a:solidFill>
                <a:schemeClr val="bg1">
                  <a:lumMod val="9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43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6C1F786-EFF3-A44F-96FB-556E049B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17" y="4239684"/>
            <a:ext cx="1813983" cy="2527300"/>
          </a:xfrm>
          <a:prstGeom prst="rect">
            <a:avLst/>
          </a:prstGeom>
        </p:spPr>
      </p:pic>
      <p:pic>
        <p:nvPicPr>
          <p:cNvPr id="16" name="그림 15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177785" y="168660"/>
            <a:ext cx="26260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5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자료구조와 배열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411929" y="2448335"/>
            <a:ext cx="2249246" cy="22492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08584" y="2787477"/>
            <a:ext cx="2855935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0 1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750644" y="3235013"/>
            <a:ext cx="1586469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837574" y="3373431"/>
            <a:ext cx="1413626" cy="6970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자료구조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배열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11E2C8-7BD0-D24F-B7E0-A272F50F7A73}"/>
              </a:ext>
            </a:extLst>
          </p:cNvPr>
          <p:cNvSpPr/>
          <p:nvPr/>
        </p:nvSpPr>
        <p:spPr>
          <a:xfrm>
            <a:off x="4774060" y="1333067"/>
            <a:ext cx="3657600" cy="446584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244B99-C7BA-F140-BCA5-4D31F93B9471}"/>
              </a:ext>
            </a:extLst>
          </p:cNvPr>
          <p:cNvSpPr/>
          <p:nvPr/>
        </p:nvSpPr>
        <p:spPr>
          <a:xfrm>
            <a:off x="4902200" y="1411570"/>
            <a:ext cx="3361267" cy="220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6565D-CF95-0A40-A50E-C3FA8D275E21}"/>
              </a:ext>
            </a:extLst>
          </p:cNvPr>
          <p:cNvSpPr txBox="1"/>
          <p:nvPr/>
        </p:nvSpPr>
        <p:spPr>
          <a:xfrm>
            <a:off x="4898519" y="1755716"/>
            <a:ext cx="336126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자료구조</a:t>
            </a:r>
            <a:endParaRPr kumimoji="1" lang="en-US" altLang="ko-KR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kumimoji="1" lang="en-US" altLang="ko-Kore-KR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단위와 데이터 자체 사이의 물리적 또는 논리적 관계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자료를 효율적으로 이용할 수 있도록 컴퓨터에 지정하는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1A432D-133E-BB4B-BC49-BDA2FF660D43}"/>
              </a:ext>
            </a:extLst>
          </p:cNvPr>
          <p:cNvSpPr txBox="1"/>
          <p:nvPr/>
        </p:nvSpPr>
        <p:spPr>
          <a:xfrm>
            <a:off x="4898520" y="3760368"/>
            <a:ext cx="336126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같은 자료 형의 변수로 이루어진 요소가 모여 직선 모양으로 줄지어 있는 자료구조</a:t>
            </a:r>
            <a:r>
              <a:rPr kumimoji="1" lang="en-US" altLang="ko-KR" sz="1400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배열을 선언할 때 요소 개수는 상수만 사용이 가능하다</a:t>
            </a:r>
            <a:r>
              <a:rPr kumimoji="1" lang="en-US" altLang="ko-KR" sz="1400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r>
              <a:rPr kumimoji="1" lang="ko-KR" altLang="en-US" sz="1400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</a:t>
            </a:r>
            <a:r>
              <a:rPr kumimoji="1" lang="en-US" altLang="ko-KR" sz="1400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kumimoji="1" lang="ko-KR" altLang="en-US" sz="1400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사용시 동적 할당을 이용한다</a:t>
            </a:r>
            <a:r>
              <a:rPr kumimoji="1" lang="en-US" altLang="ko-KR" sz="1400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.)</a:t>
            </a:r>
          </a:p>
          <a:p>
            <a:endParaRPr kumimoji="1" lang="ko-Kore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48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6C1F786-EFF3-A44F-96FB-556E049B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17" y="4239684"/>
            <a:ext cx="1813983" cy="2527300"/>
          </a:xfrm>
          <a:prstGeom prst="rect">
            <a:avLst/>
          </a:prstGeom>
        </p:spPr>
      </p:pic>
      <p:pic>
        <p:nvPicPr>
          <p:cNvPr id="16" name="그림 15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177785" y="168660"/>
            <a:ext cx="31678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자료 구조</a:t>
            </a: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</a:t>
            </a:r>
            <a:r>
              <a:rPr lang="ko-KR" altLang="en-US" sz="2800" spc="-15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동적 할당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D6B744B-FDC0-AD40-9265-2F1229A38B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" t="2686" r="1149" b="2317"/>
          <a:stretch/>
        </p:blipFill>
        <p:spPr>
          <a:xfrm>
            <a:off x="1328744" y="948909"/>
            <a:ext cx="7248512" cy="333881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0AD3C13-FA08-154E-A627-75D396270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44" y="4734745"/>
            <a:ext cx="7248512" cy="17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5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6C1F786-EFF3-A44F-96FB-556E049B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17" y="4239684"/>
            <a:ext cx="1813983" cy="2527300"/>
          </a:xfrm>
          <a:prstGeom prst="rect">
            <a:avLst/>
          </a:prstGeom>
        </p:spPr>
      </p:pic>
      <p:pic>
        <p:nvPicPr>
          <p:cNvPr id="16" name="그림 15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177785" y="168660"/>
            <a:ext cx="47724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자료 구조</a:t>
            </a: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변수</a:t>
            </a: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/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동적 할당 </a:t>
            </a:r>
            <a:r>
              <a:rPr lang="ko-KR" altLang="en-US" sz="2800" spc="-15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예제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3BFD81E6-4944-3346-928D-7AB9E4813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47" y="1197018"/>
            <a:ext cx="8912506" cy="191945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763521-5B77-8843-A5AF-BB75F3FB0F2A}"/>
              </a:ext>
            </a:extLst>
          </p:cNvPr>
          <p:cNvGrpSpPr/>
          <p:nvPr/>
        </p:nvGrpSpPr>
        <p:grpSpPr>
          <a:xfrm>
            <a:off x="5276127" y="3225462"/>
            <a:ext cx="4133126" cy="3367214"/>
            <a:chOff x="496747" y="3260340"/>
            <a:chExt cx="4133126" cy="3367214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F83152EE-4D6C-304D-8BA8-A26146173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47" y="3260340"/>
              <a:ext cx="4133126" cy="297430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6737EC-DEFB-3046-BAAF-746CD553D191}"/>
                </a:ext>
              </a:extLst>
            </p:cNvPr>
            <p:cNvSpPr txBox="1"/>
            <p:nvPr/>
          </p:nvSpPr>
          <p:spPr>
            <a:xfrm>
              <a:off x="496747" y="6319777"/>
              <a:ext cx="41099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solidFill>
                    <a:schemeClr val="accent5">
                      <a:lumMod val="75000"/>
                    </a:schemeClr>
                  </a:solidFill>
                </a:rPr>
                <a:t>2</a:t>
              </a:r>
              <a:r>
                <a:rPr kumimoji="1" lang="ko-KR" altLang="en-US" sz="1400" dirty="0">
                  <a:solidFill>
                    <a:schemeClr val="accent5">
                      <a:lumMod val="75000"/>
                    </a:schemeClr>
                  </a:solidFill>
                </a:rPr>
                <a:t>차원 배열의 동적 할당</a:t>
              </a:r>
              <a:endParaRPr kumimoji="1" lang="ko-Kore-KR" altLang="en-US" sz="14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F76DB5-9F9D-C34B-AE95-CD8BD458B0E4}"/>
              </a:ext>
            </a:extLst>
          </p:cNvPr>
          <p:cNvGrpSpPr/>
          <p:nvPr/>
        </p:nvGrpSpPr>
        <p:grpSpPr>
          <a:xfrm>
            <a:off x="496747" y="3301109"/>
            <a:ext cx="4572000" cy="2805700"/>
            <a:chOff x="4837253" y="3260340"/>
            <a:chExt cx="4572000" cy="2805700"/>
          </a:xfrm>
        </p:grpSpPr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649F6243-8BDF-2143-843C-40B2098789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74"/>
            <a:stretch/>
          </p:blipFill>
          <p:spPr>
            <a:xfrm>
              <a:off x="4837253" y="3260340"/>
              <a:ext cx="4572000" cy="243376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07AD71-3CC5-B640-8738-5D0F2E967285}"/>
                </a:ext>
              </a:extLst>
            </p:cNvPr>
            <p:cNvSpPr txBox="1"/>
            <p:nvPr/>
          </p:nvSpPr>
          <p:spPr>
            <a:xfrm>
              <a:off x="5068264" y="5758263"/>
              <a:ext cx="41099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solidFill>
                    <a:schemeClr val="accent5">
                      <a:lumMod val="75000"/>
                    </a:schemeClr>
                  </a:solidFill>
                </a:rPr>
                <a:t>1</a:t>
              </a:r>
              <a:r>
                <a:rPr kumimoji="1" lang="ko-KR" altLang="en-US" sz="1400" dirty="0">
                  <a:solidFill>
                    <a:schemeClr val="accent5">
                      <a:lumMod val="75000"/>
                    </a:schemeClr>
                  </a:solidFill>
                </a:rPr>
                <a:t>차원 배열의 동적 할당</a:t>
              </a:r>
              <a:endParaRPr kumimoji="1" lang="ko-Kore-KR" altLang="en-US" sz="14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211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6C1F786-EFF3-A44F-96FB-556E049B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17" y="4248150"/>
            <a:ext cx="1813983" cy="2527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7785" y="172667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5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리스트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360097" y="1477658"/>
            <a:ext cx="4940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리스트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노드를 연결 시킨 자료구조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노드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연결리스트에서 데이터를 갖고 있는 데이터의 묶음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077" y="2454584"/>
            <a:ext cx="7727714" cy="204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9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6C1F786-EFF3-A44F-96FB-556E049B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17" y="4248150"/>
            <a:ext cx="1813983" cy="2527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7785" y="172667"/>
            <a:ext cx="21868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5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리스트 구조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4" name="정육면체 3"/>
          <p:cNvSpPr/>
          <p:nvPr/>
        </p:nvSpPr>
        <p:spPr>
          <a:xfrm>
            <a:off x="700858" y="1571453"/>
            <a:ext cx="695382" cy="525643"/>
          </a:xfrm>
          <a:prstGeom prst="cub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620733" y="1834274"/>
            <a:ext cx="65157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왼쪽/오른쪽 화살표 8"/>
          <p:cNvSpPr/>
          <p:nvPr/>
        </p:nvSpPr>
        <p:spPr>
          <a:xfrm>
            <a:off x="2496804" y="1675486"/>
            <a:ext cx="448986" cy="317576"/>
          </a:xfrm>
          <a:prstGeom prst="leftRightArrow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육면체 9"/>
          <p:cNvSpPr/>
          <p:nvPr/>
        </p:nvSpPr>
        <p:spPr>
          <a:xfrm>
            <a:off x="3301696" y="1571453"/>
            <a:ext cx="744661" cy="525643"/>
          </a:xfrm>
          <a:prstGeom prst="cub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2" name="정육면체 11"/>
          <p:cNvSpPr/>
          <p:nvPr/>
        </p:nvSpPr>
        <p:spPr>
          <a:xfrm>
            <a:off x="3909471" y="1571453"/>
            <a:ext cx="711808" cy="525643"/>
          </a:xfrm>
          <a:prstGeom prst="cub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Link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494431" y="1834274"/>
            <a:ext cx="65157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3705" y="2696874"/>
            <a:ext cx="88985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노드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필드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링크 필드로 구성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6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필드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저장하고 싶은 데이터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6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링크 필드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노드를 가리키는 포인터가 저장됨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포인터를 이용해 다음 노드로 건너갈 수 있음</a:t>
            </a:r>
          </a:p>
        </p:txBody>
      </p:sp>
    </p:spTree>
    <p:extLst>
      <p:ext uri="{BB962C8B-B14F-4D97-AF65-F5344CB8AC3E}">
        <p14:creationId xmlns:p14="http://schemas.microsoft.com/office/powerpoint/2010/main" val="77912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6C1F786-EFF3-A44F-96FB-556E049B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17" y="4248150"/>
            <a:ext cx="1813983" cy="2527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7785" y="172667"/>
            <a:ext cx="21900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5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리스트 종류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026" name="Picture 2" descr="자료구조] 리스트 구현 - 연결리스트(단순 연결리스트) — yjgla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00" y="1521804"/>
            <a:ext cx="62865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5207" y="5019514"/>
            <a:ext cx="9490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단순 연결 리스트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하나의 방향으로만 연결되어 있는 연결 리스트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원형 연결 리스트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단순 연결 리스트와 같지만 마지막 노드의 링크가 첫 번째 노드를 가리킴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이중 연결 리스트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노드마다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링크가 존재함</a:t>
            </a:r>
          </a:p>
        </p:txBody>
      </p:sp>
    </p:spTree>
    <p:extLst>
      <p:ext uri="{BB962C8B-B14F-4D97-AF65-F5344CB8AC3E}">
        <p14:creationId xmlns:p14="http://schemas.microsoft.com/office/powerpoint/2010/main" val="93986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6C1F786-EFF3-A44F-96FB-556E049B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17" y="4248150"/>
            <a:ext cx="1813983" cy="2527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7785" y="172667"/>
            <a:ext cx="25330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예제 문제 풀어보기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435EEC-88CF-5844-A413-750C3F058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3773" y="1388079"/>
            <a:ext cx="4433061" cy="45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AFD2-30EE-8B48-A14B-814C549E91A1}"/>
              </a:ext>
            </a:extLst>
          </p:cNvPr>
          <p:cNvSpPr txBox="1"/>
          <p:nvPr/>
        </p:nvSpPr>
        <p:spPr>
          <a:xfrm>
            <a:off x="426239" y="5445217"/>
            <a:ext cx="4237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Time</a:t>
            </a:r>
            <a:r>
              <a:rPr kumimoji="1" lang="ko-KR" altLang="en-US" sz="140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라이브러리와 동적 할당을 활용한 예제</a:t>
            </a:r>
            <a:endParaRPr kumimoji="1" lang="ko-Kore-KR" altLang="en-US" sz="1400" dirty="0">
              <a:solidFill>
                <a:schemeClr val="accent5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0D1E806-A825-3D4D-9CDF-2A53D129E4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39" y="1388079"/>
            <a:ext cx="4237622" cy="3900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DFE097-E92C-5C46-9C1D-2397A1194EA5}"/>
              </a:ext>
            </a:extLst>
          </p:cNvPr>
          <p:cNvSpPr txBox="1"/>
          <p:nvPr/>
        </p:nvSpPr>
        <p:spPr>
          <a:xfrm>
            <a:off x="4941425" y="6048732"/>
            <a:ext cx="4555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기수 변환 알고리즘을 이용한 진수 변환 프로그램</a:t>
            </a:r>
            <a:endParaRPr kumimoji="1" lang="ko-Kore-KR" altLang="en-US" sz="1400" dirty="0">
              <a:solidFill>
                <a:schemeClr val="accent5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86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2441</TotalTime>
  <Words>299</Words>
  <Application>Microsoft Office PowerPoint</Application>
  <PresentationFormat>A4 용지(210x297mm)</PresentationFormat>
  <Paragraphs>57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맑은 고딕</vt:lpstr>
      <vt:lpstr>Calibri Light</vt:lpstr>
      <vt:lpstr>아리따-돋움(TTF)-Bold</vt:lpstr>
      <vt:lpstr>아리따-돋움(TTF)-Medium</vt:lpstr>
      <vt:lpstr>Arial</vt:lpstr>
      <vt:lpstr>배달의민족 주아</vt:lpstr>
      <vt:lpstr>아리따-돋움4.0(TTF)-SemiBold</vt:lpstr>
      <vt:lpstr>Calibri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Windows 사용자</cp:lastModifiedBy>
  <cp:revision>550</cp:revision>
  <dcterms:created xsi:type="dcterms:W3CDTF">2017-09-07T10:48:07Z</dcterms:created>
  <dcterms:modified xsi:type="dcterms:W3CDTF">2022-01-10T08:00:03Z</dcterms:modified>
</cp:coreProperties>
</file>